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8" r:id="rId4"/>
    <p:sldId id="259" r:id="rId5"/>
    <p:sldId id="260" r:id="rId6"/>
    <p:sldId id="261" r:id="rId7"/>
    <p:sldId id="268" r:id="rId8"/>
    <p:sldId id="262" r:id="rId9"/>
    <p:sldId id="267" r:id="rId10"/>
    <p:sldId id="264" r:id="rId11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1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188" y="72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</a:p>
        </p:txBody>
      </p:sp>
      <p:sp>
        <p:nvSpPr>
          <p:cNvPr id="7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7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7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7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938D7DE3-09A8-41C1-B8C8-F590E98EB8E4}" type="slidenum">
              <a:rPr lang="en-IN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IN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3869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body"/>
          </p:nvPr>
        </p:nvSpPr>
        <p:spPr>
          <a:xfrm>
            <a:off x="756000" y="5145120"/>
            <a:ext cx="6046200" cy="420804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4282200" y="10155240"/>
            <a:ext cx="3274200" cy="53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D7646B9-92DD-4F42-9636-72000EEFB09A}" type="slidenum">
              <a:rPr lang="en-IN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pPr algn="r">
                <a:lnSpc>
                  <a:spcPct val="100000"/>
                </a:lnSpc>
              </a:pPr>
              <a:t>1</a:t>
            </a:fld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78344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" name="Picture 34"/>
          <p:cNvPicPr/>
          <p:nvPr/>
        </p:nvPicPr>
        <p:blipFill>
          <a:blip r:embed="rId2" cstate="print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36" name="Picture 35"/>
          <p:cNvPicPr/>
          <p:nvPr/>
        </p:nvPicPr>
        <p:blipFill>
          <a:blip r:embed="rId2" cstate="print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Picture 70"/>
          <p:cNvPicPr/>
          <p:nvPr/>
        </p:nvPicPr>
        <p:blipFill>
          <a:blip r:embed="rId2" cstate="print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  <p:pic>
        <p:nvPicPr>
          <p:cNvPr id="72" name="Picture 71"/>
          <p:cNvPicPr/>
          <p:nvPr/>
        </p:nvPicPr>
        <p:blipFill>
          <a:blip r:embed="rId2" cstate="print"/>
          <a:stretch/>
        </p:blipFill>
        <p:spPr>
          <a:xfrm>
            <a:off x="2292480" y="1768680"/>
            <a:ext cx="549468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IN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 lang="en-IN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/>
          <p:nvPr/>
        </p:nvPicPr>
        <p:blipFill>
          <a:blip r:embed="rId14" cstate="print"/>
          <a:stretch/>
        </p:blipFill>
        <p:spPr>
          <a:xfrm>
            <a:off x="360" y="0"/>
            <a:ext cx="10078920" cy="7557840"/>
          </a:xfrm>
          <a:prstGeom prst="rect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softEdge rad="0"/>
          </a:effectLst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IN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IN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295280" y="1039320"/>
            <a:ext cx="7484040" cy="5473800"/>
          </a:xfrm>
          <a:custGeom>
            <a:avLst/>
            <a:gdLst/>
            <a:ahLst/>
            <a:cxnLst/>
            <a:rect l="l" t="t" r="r" b="b"/>
            <a:pathLst>
              <a:path w="5703" h="3129">
                <a:moveTo>
                  <a:pt x="1722" y="476"/>
                </a:moveTo>
                <a:lnTo>
                  <a:pt x="4097" y="476"/>
                </a:lnTo>
                <a:lnTo>
                  <a:pt x="4378" y="159"/>
                </a:lnTo>
                <a:lnTo>
                  <a:pt x="5237" y="159"/>
                </a:lnTo>
                <a:lnTo>
                  <a:pt x="5303" y="235"/>
                </a:lnTo>
                <a:lnTo>
                  <a:pt x="5556" y="235"/>
                </a:lnTo>
                <a:lnTo>
                  <a:pt x="5556" y="654"/>
                </a:lnTo>
                <a:lnTo>
                  <a:pt x="5628" y="726"/>
                </a:lnTo>
                <a:lnTo>
                  <a:pt x="5628" y="2331"/>
                </a:lnTo>
                <a:lnTo>
                  <a:pt x="5556" y="2391"/>
                </a:lnTo>
                <a:lnTo>
                  <a:pt x="5556" y="2797"/>
                </a:lnTo>
                <a:lnTo>
                  <a:pt x="5278" y="2797"/>
                </a:lnTo>
                <a:lnTo>
                  <a:pt x="5059" y="3070"/>
                </a:lnTo>
                <a:lnTo>
                  <a:pt x="4984" y="2970"/>
                </a:lnTo>
                <a:lnTo>
                  <a:pt x="3981" y="2970"/>
                </a:lnTo>
                <a:lnTo>
                  <a:pt x="3900" y="3070"/>
                </a:lnTo>
                <a:lnTo>
                  <a:pt x="3747" y="2879"/>
                </a:lnTo>
                <a:lnTo>
                  <a:pt x="153" y="2879"/>
                </a:lnTo>
                <a:lnTo>
                  <a:pt x="153" y="159"/>
                </a:lnTo>
                <a:lnTo>
                  <a:pt x="1428" y="159"/>
                </a:lnTo>
                <a:lnTo>
                  <a:pt x="1722" y="476"/>
                </a:lnTo>
                <a:moveTo>
                  <a:pt x="541" y="0"/>
                </a:moveTo>
                <a:lnTo>
                  <a:pt x="181" y="0"/>
                </a:lnTo>
                <a:lnTo>
                  <a:pt x="6" y="181"/>
                </a:lnTo>
                <a:lnTo>
                  <a:pt x="6" y="554"/>
                </a:lnTo>
                <a:lnTo>
                  <a:pt x="94" y="626"/>
                </a:lnTo>
                <a:lnTo>
                  <a:pt x="94" y="1076"/>
                </a:lnTo>
                <a:lnTo>
                  <a:pt x="9" y="1161"/>
                </a:lnTo>
                <a:lnTo>
                  <a:pt x="9" y="1890"/>
                </a:lnTo>
                <a:lnTo>
                  <a:pt x="94" y="1956"/>
                </a:lnTo>
                <a:lnTo>
                  <a:pt x="94" y="2425"/>
                </a:lnTo>
                <a:lnTo>
                  <a:pt x="3" y="2488"/>
                </a:lnTo>
                <a:lnTo>
                  <a:pt x="0" y="2854"/>
                </a:lnTo>
                <a:lnTo>
                  <a:pt x="187" y="3048"/>
                </a:lnTo>
                <a:lnTo>
                  <a:pt x="531" y="3048"/>
                </a:lnTo>
                <a:lnTo>
                  <a:pt x="616" y="2944"/>
                </a:lnTo>
                <a:lnTo>
                  <a:pt x="3256" y="2944"/>
                </a:lnTo>
                <a:lnTo>
                  <a:pt x="3325" y="3048"/>
                </a:lnTo>
                <a:lnTo>
                  <a:pt x="3637" y="3048"/>
                </a:lnTo>
                <a:lnTo>
                  <a:pt x="3716" y="2944"/>
                </a:lnTo>
                <a:lnTo>
                  <a:pt x="3859" y="3129"/>
                </a:lnTo>
                <a:lnTo>
                  <a:pt x="5106" y="3129"/>
                </a:lnTo>
                <a:lnTo>
                  <a:pt x="5250" y="2944"/>
                </a:lnTo>
                <a:lnTo>
                  <a:pt x="5700" y="2944"/>
                </a:lnTo>
                <a:lnTo>
                  <a:pt x="5703" y="91"/>
                </a:lnTo>
                <a:lnTo>
                  <a:pt x="619" y="91"/>
                </a:lnTo>
                <a:lnTo>
                  <a:pt x="541" y="0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-2160" y="129600"/>
            <a:ext cx="4380840" cy="568800"/>
          </a:xfrm>
          <a:custGeom>
            <a:avLst/>
            <a:gdLst/>
            <a:ahLst/>
            <a:cxnLst/>
            <a:rect l="l" t="t" r="r" b="b"/>
            <a:pathLst>
              <a:path w="3339" h="326">
                <a:moveTo>
                  <a:pt x="0" y="0"/>
                </a:moveTo>
                <a:lnTo>
                  <a:pt x="1229" y="0"/>
                </a:lnTo>
                <a:lnTo>
                  <a:pt x="1362" y="96"/>
                </a:lnTo>
                <a:lnTo>
                  <a:pt x="2991" y="96"/>
                </a:lnTo>
                <a:lnTo>
                  <a:pt x="3339" y="326"/>
                </a:lnTo>
              </a:path>
            </a:pathLst>
          </a:custGeom>
          <a:noFill/>
          <a:ln w="28440">
            <a:solidFill>
              <a:schemeClr val="bg1"/>
            </a:solidFill>
            <a:miter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3"/>
          <p:cNvSpPr/>
          <p:nvPr/>
        </p:nvSpPr>
        <p:spPr>
          <a:xfrm>
            <a:off x="-2160" y="346320"/>
            <a:ext cx="7462800" cy="601920"/>
          </a:xfrm>
          <a:custGeom>
            <a:avLst/>
            <a:gdLst/>
            <a:ahLst/>
            <a:cxnLst/>
            <a:rect l="l" t="t" r="r" b="b"/>
            <a:pathLst>
              <a:path w="5687" h="345">
                <a:moveTo>
                  <a:pt x="0" y="230"/>
                </a:moveTo>
                <a:lnTo>
                  <a:pt x="2941" y="230"/>
                </a:lnTo>
                <a:lnTo>
                  <a:pt x="3074" y="345"/>
                </a:lnTo>
                <a:lnTo>
                  <a:pt x="3611" y="345"/>
                </a:lnTo>
                <a:lnTo>
                  <a:pt x="3786" y="194"/>
                </a:lnTo>
                <a:lnTo>
                  <a:pt x="4126" y="194"/>
                </a:lnTo>
                <a:lnTo>
                  <a:pt x="4330" y="0"/>
                </a:lnTo>
                <a:lnTo>
                  <a:pt x="5687" y="0"/>
                </a:lnTo>
              </a:path>
            </a:pathLst>
          </a:custGeom>
          <a:noFill/>
          <a:ln w="28440">
            <a:solidFill>
              <a:schemeClr val="bg1"/>
            </a:solidFill>
            <a:miter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4"/>
          <p:cNvSpPr/>
          <p:nvPr/>
        </p:nvSpPr>
        <p:spPr>
          <a:xfrm>
            <a:off x="7462440" y="226080"/>
            <a:ext cx="160560" cy="21456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5"/>
          <p:cNvSpPr/>
          <p:nvPr/>
        </p:nvSpPr>
        <p:spPr>
          <a:xfrm>
            <a:off x="4299480" y="576720"/>
            <a:ext cx="160560" cy="21456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6"/>
          <p:cNvSpPr/>
          <p:nvPr/>
        </p:nvSpPr>
        <p:spPr>
          <a:xfrm>
            <a:off x="6925680" y="7239240"/>
            <a:ext cx="3146040" cy="202680"/>
          </a:xfrm>
          <a:custGeom>
            <a:avLst/>
            <a:gdLst/>
            <a:ahLst/>
            <a:cxnLst/>
            <a:rect l="l" t="t" r="r" b="b"/>
            <a:pathLst>
              <a:path w="2158" h="105">
                <a:moveTo>
                  <a:pt x="0" y="0"/>
                </a:moveTo>
                <a:lnTo>
                  <a:pt x="1543" y="0"/>
                </a:lnTo>
                <a:lnTo>
                  <a:pt x="1713" y="105"/>
                </a:lnTo>
                <a:lnTo>
                  <a:pt x="2158" y="105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7"/>
          <p:cNvSpPr/>
          <p:nvPr/>
        </p:nvSpPr>
        <p:spPr>
          <a:xfrm>
            <a:off x="3975120" y="6341040"/>
            <a:ext cx="6096600" cy="715680"/>
          </a:xfrm>
          <a:custGeom>
            <a:avLst/>
            <a:gdLst/>
            <a:ahLst/>
            <a:cxnLst/>
            <a:rect l="l" t="t" r="r" b="b"/>
            <a:pathLst>
              <a:path w="4181" h="369">
                <a:moveTo>
                  <a:pt x="4181" y="0"/>
                </a:moveTo>
                <a:lnTo>
                  <a:pt x="3706" y="275"/>
                </a:lnTo>
                <a:lnTo>
                  <a:pt x="1621" y="275"/>
                </a:lnTo>
                <a:lnTo>
                  <a:pt x="1463" y="369"/>
                </a:lnTo>
                <a:lnTo>
                  <a:pt x="0" y="369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8"/>
          <p:cNvSpPr/>
          <p:nvPr/>
        </p:nvSpPr>
        <p:spPr>
          <a:xfrm>
            <a:off x="3790440" y="6928560"/>
            <a:ext cx="178560" cy="23868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9"/>
          <p:cNvSpPr/>
          <p:nvPr/>
        </p:nvSpPr>
        <p:spPr>
          <a:xfrm>
            <a:off x="6829200" y="7133040"/>
            <a:ext cx="178560" cy="238680"/>
          </a:xfrm>
          <a:prstGeom prst="ellipse">
            <a:avLst/>
          </a:prstGeom>
          <a:solidFill>
            <a:srgbClr val="FFFFFF"/>
          </a:solidFill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10"/>
          <p:cNvSpPr/>
          <p:nvPr/>
        </p:nvSpPr>
        <p:spPr>
          <a:xfrm>
            <a:off x="290285" y="1756229"/>
            <a:ext cx="9419771" cy="386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  <a:ea typeface="DejaVu Sans"/>
              </a:rPr>
              <a:t>SMART ROAD DIVIDER</a:t>
            </a:r>
          </a:p>
          <a:p>
            <a:pPr algn="ctr"/>
            <a:r>
              <a:rPr lang="en-US" sz="4000" b="1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  <a:ea typeface="DejaVu Sans"/>
              </a:rPr>
              <a:t>(</a:t>
            </a:r>
            <a:r>
              <a:rPr lang="en-US" sz="4000" dirty="0" smtClean="0">
                <a:solidFill>
                  <a:schemeClr val="bg1"/>
                </a:solidFill>
                <a:latin typeface="Century" pitchFamily="18" charset="0"/>
              </a:rPr>
              <a:t>Data mining framework for real-time process/automation data</a:t>
            </a:r>
            <a:r>
              <a:rPr lang="en-US" sz="4000" b="1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  <a:ea typeface="DejaVu Sans"/>
              </a:rPr>
              <a:t>)</a:t>
            </a:r>
            <a:endParaRPr lang="en-IN" sz="4000" b="1" strike="noStrike" spc="-1" dirty="0" smtClean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Century" pitchFamily="18" charset="0"/>
              <a:ea typeface="DejaVu Sans"/>
            </a:endParaRPr>
          </a:p>
          <a:p>
            <a:pPr algn="ctr">
              <a:lnSpc>
                <a:spcPct val="100000"/>
              </a:lnSpc>
            </a:pPr>
            <a:r>
              <a:rPr lang="en-IN" sz="4000" b="1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</a:rPr>
              <a:t>IoT</a:t>
            </a:r>
            <a:r>
              <a:rPr lang="en-IN" sz="4000" b="1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</a:rPr>
              <a:t> </a:t>
            </a:r>
            <a:r>
              <a:rPr lang="en-IN" sz="4000" b="1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</a:rPr>
              <a:t>H</a:t>
            </a:r>
            <a:r>
              <a:rPr lang="en-IN" sz="4000" b="1" spc="-1" dirty="0" err="1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" pitchFamily="18" charset="0"/>
              </a:rPr>
              <a:t>ackathon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503640" y="791640"/>
            <a:ext cx="9140760" cy="5609160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CustomShape 2"/>
          <p:cNvSpPr/>
          <p:nvPr/>
        </p:nvSpPr>
        <p:spPr>
          <a:xfrm>
            <a:off x="647640" y="903239"/>
            <a:ext cx="8568932" cy="52798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E</a:t>
            </a:r>
            <a:r>
              <a:rPr lang="en-IN" sz="36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xecutive Summary</a:t>
            </a:r>
          </a:p>
          <a:p>
            <a:pPr>
              <a:lnSpc>
                <a:spcPct val="100000"/>
              </a:lnSpc>
            </a:pPr>
            <a:endParaRPr lang="en-IN" sz="3600" b="1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In order to reduce the traffic congestion we propose our idea of controlling the road divider for an extra lane as per need with the help of IOT.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As per the traffic congestion observed in our daily life through the real-time cameras.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We gather the data collected from the cameras and send them to cloud for analyzing the traffic.</a:t>
            </a:r>
          </a:p>
          <a:p>
            <a:pPr algn="just"/>
            <a:r>
              <a:rPr lang="en-US" dirty="0" smtClean="0">
                <a:solidFill>
                  <a:schemeClr val="bg1"/>
                </a:solidFill>
              </a:rPr>
              <a:t> </a:t>
            </a: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In analysis part, the data  will  be analyzed using raspberry pi through image processing.</a:t>
            </a:r>
          </a:p>
          <a:p>
            <a:pPr algn="just"/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After analyzing, the necessary action is performed whether to push/pop the divider.</a:t>
            </a:r>
          </a:p>
          <a:p>
            <a:pPr algn="just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42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6" name="Picture 135"/>
          <p:cNvPicPr/>
          <p:nvPr/>
        </p:nvPicPr>
        <p:blipFill>
          <a:blip r:embed="rId2" cstate="print"/>
          <a:stretch/>
        </p:blipFill>
        <p:spPr>
          <a:xfrm>
            <a:off x="3888000" y="6710400"/>
            <a:ext cx="2016000" cy="48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493486" y="777125"/>
            <a:ext cx="9245600" cy="5260817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The problem with Static Road Dividers is that the number of lanes on either side of the       road is fixed. 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Since the resources are limited and population as well as number of cars per family is increasing, there is significant increase in number of cars on roads.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This calls for better utilization of existing resources like number of lanes available.</a:t>
            </a:r>
          </a:p>
          <a:p>
            <a:pPr algn="just"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575068" y="874212"/>
            <a:ext cx="8510875" cy="456864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Problem being </a:t>
            </a:r>
            <a:r>
              <a:rPr lang="en-IN" sz="36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solved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42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9" name="Picture 138"/>
          <p:cNvPicPr/>
          <p:nvPr/>
        </p:nvPicPr>
        <p:blipFill>
          <a:blip r:embed="rId2" cstate="print"/>
          <a:stretch/>
        </p:blipFill>
        <p:spPr>
          <a:xfrm>
            <a:off x="3888000" y="6710400"/>
            <a:ext cx="2016000" cy="48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478970" y="791639"/>
            <a:ext cx="9165429" cy="5333389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lang="en-US" b="1" dirty="0" smtClean="0">
                <a:solidFill>
                  <a:schemeClr val="bg1"/>
                </a:solidFill>
              </a:rPr>
              <a:t>   HARDWARE REQUIRMENT: -</a:t>
            </a:r>
            <a:endParaRPr lang="en-US" dirty="0" smtClean="0">
              <a:solidFill>
                <a:schemeClr val="bg1"/>
              </a:solidFill>
            </a:endParaRP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RASPBERRY PI 3 MICRO CONTROLLER</a:t>
            </a: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32-GB SD CARD</a:t>
            </a: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T COBBLER</a:t>
            </a: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SERVO MOTORS</a:t>
            </a: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PI CAMERA</a:t>
            </a:r>
          </a:p>
          <a:p>
            <a:r>
              <a:rPr lang="en-US" b="1" dirty="0" smtClean="0">
                <a:solidFill>
                  <a:schemeClr val="bg1"/>
                </a:solidFill>
              </a:rPr>
              <a:t> 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b="1" dirty="0" smtClean="0">
                <a:solidFill>
                  <a:schemeClr val="bg1"/>
                </a:solidFill>
              </a:rPr>
              <a:t> SOFTWARE REQUIREMENTS</a:t>
            </a:r>
            <a:r>
              <a:rPr lang="en-IN" b="1" dirty="0" smtClean="0">
                <a:solidFill>
                  <a:schemeClr val="bg1"/>
                </a:solidFill>
              </a:rPr>
              <a:t>: -</a:t>
            </a:r>
            <a:endParaRPr lang="en-US" dirty="0" smtClean="0">
              <a:solidFill>
                <a:schemeClr val="bg1"/>
              </a:solidFill>
            </a:endParaRP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PYTHON</a:t>
            </a:r>
          </a:p>
          <a:p>
            <a:pPr lvl="0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RASPBIAN OPERATING SYSTEM</a:t>
            </a:r>
          </a:p>
          <a:p>
            <a:pPr lvl="0">
              <a:buFont typeface="Arial" pitchFamily="34" charset="0"/>
              <a:buChar char="•"/>
            </a:pPr>
            <a:r>
              <a:rPr lang="en-US" sz="1800" b="0" strike="noStrike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OPEN CV( IMAGE / OBJECT DETECTION )</a:t>
            </a:r>
          </a:p>
          <a:p>
            <a:pPr lvl="0">
              <a:buFont typeface="Arial" pitchFamily="34" charset="0"/>
              <a:buChar char="•"/>
            </a:pPr>
            <a:r>
              <a:rPr lang="en-US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 IBM WATSON (CLOUD)</a:t>
            </a:r>
            <a:endParaRPr lang="en-IN" sz="18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647639" y="903240"/>
            <a:ext cx="8322189" cy="468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Technology Stack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42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33829" y="522515"/>
            <a:ext cx="9492342" cy="6037942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647640" y="1086120"/>
            <a:ext cx="8339040" cy="118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Demo </a:t>
            </a:r>
            <a:r>
              <a:rPr lang="en-IN" sz="36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Video/Screenshot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Picture 144"/>
          <p:cNvPicPr/>
          <p:nvPr/>
        </p:nvPicPr>
        <p:blipFill>
          <a:blip r:embed="rId4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  <p:pic>
        <p:nvPicPr>
          <p:cNvPr id="2" name="WhatsApp Video 2017-12-15 at 1.03.50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5423" y="1677240"/>
            <a:ext cx="8249153" cy="4640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43982" y="753479"/>
            <a:ext cx="9235447" cy="5690863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 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IN" sz="1800" b="0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 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647640" y="1086120"/>
            <a:ext cx="8339040" cy="118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Demo </a:t>
            </a:r>
            <a:r>
              <a:rPr lang="en-IN" sz="36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Video/Screenshot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Picture 144"/>
          <p:cNvPicPr/>
          <p:nvPr/>
        </p:nvPicPr>
        <p:blipFill>
          <a:blip r:embed="rId2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54514" y="1688436"/>
            <a:ext cx="4769078" cy="45842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3640" y="791640"/>
            <a:ext cx="9140760" cy="4965120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  <a:buFont typeface="Arial" pitchFamily="34" charset="0"/>
              <a:buChar char="•"/>
            </a:pPr>
            <a:endParaRPr lang="en-IN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r>
              <a:rPr lang="en-IN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Problems  faced during  connecting raspberry pi display to laptop .</a:t>
            </a: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endParaRPr lang="en-IN" b="0" strike="noStrike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r>
              <a:rPr lang="en-IN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IN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Problems faced during  image /object detection .</a:t>
            </a: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endParaRPr lang="en-IN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r>
              <a:rPr lang="en-IN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Problems faced  with programming  errors.</a:t>
            </a: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endParaRPr lang="en-IN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lnSpc>
                <a:spcPct val="100000"/>
              </a:lnSpc>
              <a:buFont typeface="Arial" pitchFamily="34" charset="0"/>
              <a:buChar char="•"/>
            </a:pPr>
            <a:r>
              <a:rPr lang="en-IN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  Problems faced during making perfect circuit  to make dividers push/pop .</a:t>
            </a:r>
            <a:endParaRPr lang="en-IN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618612" y="903240"/>
            <a:ext cx="8859600" cy="118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Challenges faced</a:t>
            </a: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42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Picture 147"/>
          <p:cNvPicPr/>
          <p:nvPr/>
        </p:nvPicPr>
        <p:blipFill>
          <a:blip r:embed="rId2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503640" y="791640"/>
            <a:ext cx="9140760" cy="5507560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647640" y="903239"/>
            <a:ext cx="8859600" cy="52798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IN" sz="36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W</a:t>
            </a:r>
            <a:r>
              <a:rPr lang="en-IN" sz="3600" b="1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</a:rPr>
              <a:t>hy This Approach</a:t>
            </a:r>
          </a:p>
          <a:p>
            <a:pPr algn="just">
              <a:lnSpc>
                <a:spcPct val="100000"/>
              </a:lnSpc>
            </a:pPr>
            <a:endParaRPr lang="en-IN" sz="3600" b="1" spc="-1" dirty="0" smtClean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In this approach , we will  eliminate the dependency on manual intervention and manual traffic coordination ,so that we can have a smarter traffic all over the city.</a:t>
            </a:r>
          </a:p>
          <a:p>
            <a:pPr algn="just"/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 An Automated movable road divider can provide a solution to the above-mentioned problem effectively. This is possible through IOT.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This project is to decrease the time of journey in the peak hours and to avoid traffic congestions and to provide a better and a smarter solution for traffic problems.</a:t>
            </a:r>
          </a:p>
          <a:p>
            <a:pPr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lvl="0"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Enables ability to analyze and predict traffic faster and more accurately than ever before.</a:t>
            </a:r>
          </a:p>
          <a:p>
            <a:pPr lvl="0" algn="just">
              <a:buFont typeface="Arial" pitchFamily="34" charset="0"/>
              <a:buChar char="•"/>
            </a:pPr>
            <a:endParaRPr lang="en-US" b="1" dirty="0" smtClean="0">
              <a:solidFill>
                <a:schemeClr val="bg1"/>
              </a:solidFill>
            </a:endParaRPr>
          </a:p>
          <a:p>
            <a:pPr lvl="0"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Provides new insight into mechanisms that effect a complex traffic system.</a:t>
            </a:r>
          </a:p>
          <a:p>
            <a:pPr lvl="0" algn="just">
              <a:buFont typeface="Arial" pitchFamily="34" charset="0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lvl="0" algn="just">
              <a:buFont typeface="Arial" pitchFamily="34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  Smarter, more efficient, and More Environmentally Friendly Traffic.</a:t>
            </a:r>
          </a:p>
          <a:p>
            <a:endParaRPr lang="en-US" dirty="0" smtClean="0">
              <a:solidFill>
                <a:schemeClr val="bg1"/>
              </a:solidFill>
            </a:endParaRPr>
          </a:p>
          <a:p>
            <a:pPr>
              <a:lnSpc>
                <a:spcPct val="100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42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Picture 147"/>
          <p:cNvPicPr/>
          <p:nvPr/>
        </p:nvPicPr>
        <p:blipFill>
          <a:blip r:embed="rId2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426981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648000" y="720000"/>
            <a:ext cx="9140760" cy="4965120"/>
          </a:xfrm>
          <a:prstGeom prst="rect">
            <a:avLst/>
          </a:prstGeom>
          <a:solidFill>
            <a:srgbClr val="2F0E3C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4" name="CustomShape 2"/>
          <p:cNvSpPr/>
          <p:nvPr/>
        </p:nvSpPr>
        <p:spPr>
          <a:xfrm>
            <a:off x="647640" y="903240"/>
            <a:ext cx="7769160" cy="1182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42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54000"/>
              </a:lnSpc>
            </a:pPr>
            <a:endParaRPr lang="en-I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5" name="Picture 5"/>
          <p:cNvPicPr/>
          <p:nvPr/>
        </p:nvPicPr>
        <p:blipFill>
          <a:blip r:embed="rId2" cstate="print"/>
          <a:stretch/>
        </p:blipFill>
        <p:spPr>
          <a:xfrm>
            <a:off x="1008000" y="2376000"/>
            <a:ext cx="8314560" cy="1862280"/>
          </a:xfrm>
          <a:prstGeom prst="rect">
            <a:avLst/>
          </a:prstGeom>
          <a:ln>
            <a:noFill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66" name="Picture 165"/>
          <p:cNvPicPr/>
          <p:nvPr/>
        </p:nvPicPr>
        <p:blipFill>
          <a:blip r:embed="rId3" cstate="print"/>
          <a:stretch/>
        </p:blipFill>
        <p:spPr>
          <a:xfrm>
            <a:off x="3888000" y="6782400"/>
            <a:ext cx="2016000" cy="489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</TotalTime>
  <Words>389</Words>
  <Application>Microsoft Office PowerPoint</Application>
  <PresentationFormat>Custom</PresentationFormat>
  <Paragraphs>90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Century</vt:lpstr>
      <vt:lpstr>DejaVu Sans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Akarshita Tripathi</dc:creator>
  <dc:description/>
  <cp:lastModifiedBy>CHANDRAHAS RAMULA</cp:lastModifiedBy>
  <cp:revision>64</cp:revision>
  <dcterms:modified xsi:type="dcterms:W3CDTF">2017-12-18T09:20:19Z</dcterms:modified>
  <dc:language>en-IN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